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D4B82BD-0873-47E1-B814-77E5A016E304}" type="datetimeFigureOut">
              <a:rPr lang="vi-VN" smtClean="0"/>
              <a:t>21/11/2021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EC4687A-976E-40BE-9555-5309AF171DF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191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82BD-0873-47E1-B814-77E5A016E304}" type="datetimeFigureOut">
              <a:rPr lang="vi-VN" smtClean="0"/>
              <a:t>21/11/2021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687A-976E-40BE-9555-5309AF171DF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0578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82BD-0873-47E1-B814-77E5A016E304}" type="datetimeFigureOut">
              <a:rPr lang="vi-VN" smtClean="0"/>
              <a:t>21/11/2021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687A-976E-40BE-9555-5309AF171DF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42469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82BD-0873-47E1-B814-77E5A016E304}" type="datetimeFigureOut">
              <a:rPr lang="vi-VN" smtClean="0"/>
              <a:t>21/11/2021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687A-976E-40BE-9555-5309AF171DF4}" type="slidenum">
              <a:rPr lang="vi-VN" smtClean="0"/>
              <a:t>‹#›</a:t>
            </a:fld>
            <a:endParaRPr lang="vi-VN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775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82BD-0873-47E1-B814-77E5A016E304}" type="datetimeFigureOut">
              <a:rPr lang="vi-VN" smtClean="0"/>
              <a:t>21/11/2021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687A-976E-40BE-9555-5309AF171DF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84942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82BD-0873-47E1-B814-77E5A016E304}" type="datetimeFigureOut">
              <a:rPr lang="vi-VN" smtClean="0"/>
              <a:t>21/11/2021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687A-976E-40BE-9555-5309AF171DF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71358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82BD-0873-47E1-B814-77E5A016E304}" type="datetimeFigureOut">
              <a:rPr lang="vi-VN" smtClean="0"/>
              <a:t>21/11/2021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687A-976E-40BE-9555-5309AF171DF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19828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82BD-0873-47E1-B814-77E5A016E304}" type="datetimeFigureOut">
              <a:rPr lang="vi-VN" smtClean="0"/>
              <a:t>21/11/2021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687A-976E-40BE-9555-5309AF171DF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38809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82BD-0873-47E1-B814-77E5A016E304}" type="datetimeFigureOut">
              <a:rPr lang="vi-VN" smtClean="0"/>
              <a:t>21/11/2021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687A-976E-40BE-9555-5309AF171DF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848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82BD-0873-47E1-B814-77E5A016E304}" type="datetimeFigureOut">
              <a:rPr lang="vi-VN" smtClean="0"/>
              <a:t>21/11/2021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687A-976E-40BE-9555-5309AF171DF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6181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82BD-0873-47E1-B814-77E5A016E304}" type="datetimeFigureOut">
              <a:rPr lang="vi-VN" smtClean="0"/>
              <a:t>21/11/2021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687A-976E-40BE-9555-5309AF171DF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831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82BD-0873-47E1-B814-77E5A016E304}" type="datetimeFigureOut">
              <a:rPr lang="vi-VN" smtClean="0"/>
              <a:t>21/11/2021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687A-976E-40BE-9555-5309AF171DF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0999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82BD-0873-47E1-B814-77E5A016E304}" type="datetimeFigureOut">
              <a:rPr lang="vi-VN" smtClean="0"/>
              <a:t>21/11/2021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687A-976E-40BE-9555-5309AF171DF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808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82BD-0873-47E1-B814-77E5A016E304}" type="datetimeFigureOut">
              <a:rPr lang="vi-VN" smtClean="0"/>
              <a:t>21/11/2021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687A-976E-40BE-9555-5309AF171DF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8167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82BD-0873-47E1-B814-77E5A016E304}" type="datetimeFigureOut">
              <a:rPr lang="vi-VN" smtClean="0"/>
              <a:t>21/11/2021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687A-976E-40BE-9555-5309AF171DF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45549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82BD-0873-47E1-B814-77E5A016E304}" type="datetimeFigureOut">
              <a:rPr lang="vi-VN" smtClean="0"/>
              <a:t>21/11/2021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687A-976E-40BE-9555-5309AF171DF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78131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82BD-0873-47E1-B814-77E5A016E304}" type="datetimeFigureOut">
              <a:rPr lang="vi-VN" smtClean="0"/>
              <a:t>21/11/2021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687A-976E-40BE-9555-5309AF171DF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5419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B82BD-0873-47E1-B814-77E5A016E304}" type="datetimeFigureOut">
              <a:rPr lang="vi-VN" smtClean="0"/>
              <a:t>21/11/2021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4687A-976E-40BE-9555-5309AF171DF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245983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hmf.gov.vn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9CDAA-5330-4D6C-AB0F-DB29F33ED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533" y="90198"/>
            <a:ext cx="9905998" cy="1220442"/>
          </a:xfrm>
        </p:spPr>
        <p:txBody>
          <a:bodyPr>
            <a:normAutofit/>
          </a:bodyPr>
          <a:lstStyle/>
          <a:p>
            <a:pPr algn="ctr"/>
            <a:r>
              <a:rPr lang="vi-VN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 ĐỀ C: TỔ CHỨC LƯU TRỮ, TÌM KIẾM VÀ TRAO ĐỔI THÔNG TIN</a:t>
            </a:r>
            <a:endParaRPr lang="vi-VN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C1550-8BAB-4225-89F9-92973ADAC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531081"/>
            <a:ext cx="9905999" cy="40221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2800" b="1" u="sng" dirty="0">
                <a:solidFill>
                  <a:schemeClr val="tx2">
                    <a:lumMod val="75000"/>
                  </a:schemeClr>
                </a:solidFill>
              </a:rPr>
              <a:t>Mục tiêu bài học:</a:t>
            </a:r>
          </a:p>
          <a:p>
            <a:r>
              <a:rPr lang="vi-VN" sz="2800" b="1" dirty="0">
                <a:solidFill>
                  <a:schemeClr val="tx2">
                    <a:lumMod val="75000"/>
                  </a:schemeClr>
                </a:solidFill>
              </a:rPr>
              <a:t> Trình bày được các khái niệm WWW, trình duyệt.</a:t>
            </a:r>
          </a:p>
          <a:p>
            <a:r>
              <a:rPr lang="vi-VN" sz="2800" b="1" dirty="0">
                <a:solidFill>
                  <a:schemeClr val="tx2">
                    <a:lumMod val="75000"/>
                  </a:schemeClr>
                </a:solidFill>
              </a:rPr>
              <a:t> Khai thác được thông tin trên các Website thông dụng.</a:t>
            </a:r>
          </a:p>
          <a:p>
            <a:pPr marL="0" indent="0" algn="just">
              <a:buNone/>
            </a:pPr>
            <a:r>
              <a:rPr lang="vi-VN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vi-VN" sz="2800" b="1" u="sng" dirty="0">
                <a:solidFill>
                  <a:schemeClr val="tx2">
                    <a:lumMod val="75000"/>
                  </a:schemeClr>
                </a:solidFill>
              </a:rPr>
              <a:t>Tài liệu: </a:t>
            </a:r>
            <a:r>
              <a:rPr lang="vi-VN" sz="2800" b="1" dirty="0">
                <a:solidFill>
                  <a:schemeClr val="tx2">
                    <a:lumMod val="75000"/>
                  </a:schemeClr>
                </a:solidFill>
              </a:rPr>
              <a:t>Các em đọc sách giáo khoa </a:t>
            </a:r>
            <a:r>
              <a:rPr lang="vi-VN" sz="2800" b="1" dirty="0" smtClean="0">
                <a:solidFill>
                  <a:schemeClr val="tx2">
                    <a:lumMod val="75000"/>
                  </a:schemeClr>
                </a:solidFill>
              </a:rPr>
              <a:t>từ </a:t>
            </a:r>
            <a:r>
              <a:rPr lang="vi-VN" sz="2800" b="1" dirty="0">
                <a:solidFill>
                  <a:schemeClr val="tx2">
                    <a:lumMod val="75000"/>
                  </a:schemeClr>
                </a:solidFill>
              </a:rPr>
              <a:t>trang 35 đến trang 37.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2C6C79-0338-4604-B172-6D3211CD5AE6}"/>
              </a:ext>
            </a:extLst>
          </p:cNvPr>
          <p:cNvSpPr txBox="1">
            <a:spLocks/>
          </p:cNvSpPr>
          <p:nvPr/>
        </p:nvSpPr>
        <p:spPr>
          <a:xfrm>
            <a:off x="1212533" y="1310640"/>
            <a:ext cx="9905998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</a:rPr>
              <a:t>Bài 2: Truy cập thông tin trên internet</a:t>
            </a:r>
            <a:endParaRPr lang="vi-VN" sz="32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5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C96BAB0-5E60-40DD-9FAE-C3B0E9EF7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533" y="90198"/>
            <a:ext cx="9905998" cy="1220442"/>
          </a:xfrm>
        </p:spPr>
        <p:txBody>
          <a:bodyPr>
            <a:normAutofit/>
          </a:bodyPr>
          <a:lstStyle/>
          <a:p>
            <a:pPr algn="ctr"/>
            <a:r>
              <a:rPr lang="vi-VN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 ĐỀ C: TỔ CHỨC LƯU TRỮ, TÌM KIẾM VÀ TRAO ĐỔI THÔNG TIN</a:t>
            </a:r>
            <a:endParaRPr lang="vi-VN" sz="32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96ADDD7-2ACE-4F65-AC89-24BED5466566}"/>
              </a:ext>
            </a:extLst>
          </p:cNvPr>
          <p:cNvSpPr txBox="1">
            <a:spLocks/>
          </p:cNvSpPr>
          <p:nvPr/>
        </p:nvSpPr>
        <p:spPr>
          <a:xfrm>
            <a:off x="1212533" y="1310640"/>
            <a:ext cx="9905998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2: Truy cập thông tin trên internet</a:t>
            </a:r>
            <a:endParaRPr lang="vi-VN" sz="32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7FEE907-9195-4DCC-B23C-0AC1E96BB2DB}"/>
              </a:ext>
            </a:extLst>
          </p:cNvPr>
          <p:cNvSpPr txBox="1">
            <a:spLocks/>
          </p:cNvSpPr>
          <p:nvPr/>
        </p:nvSpPr>
        <p:spPr>
          <a:xfrm>
            <a:off x="1212533" y="2011680"/>
            <a:ext cx="10339390" cy="5766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chemeClr val="bg1"/>
                </a:solidFill>
              </a:rPr>
              <a:t>Trình duyệt Web (Web Browser) là gì?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A1D48BF-2DC1-417B-9A1B-4DC941E63930}"/>
              </a:ext>
            </a:extLst>
          </p:cNvPr>
          <p:cNvSpPr txBox="1">
            <a:spLocks/>
          </p:cNvSpPr>
          <p:nvPr/>
        </p:nvSpPr>
        <p:spPr>
          <a:xfrm>
            <a:off x="1212533" y="2584366"/>
            <a:ext cx="10339390" cy="10935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2800" b="1" dirty="0">
                <a:solidFill>
                  <a:srgbClr val="FFFF00"/>
                </a:solidFill>
              </a:rPr>
              <a:t>Trả lời: </a:t>
            </a:r>
            <a:r>
              <a:rPr lang="vi-VN" sz="2800" b="1" dirty="0">
                <a:solidFill>
                  <a:schemeClr val="bg2"/>
                </a:solidFill>
              </a:rPr>
              <a:t>Trình duyệt Web (Web Browser) là phần mềm để hiển thị thông tin dưới dạng các trang web trên WWW.</a:t>
            </a:r>
            <a:endParaRPr lang="vi-VN" sz="2800" dirty="0">
              <a:solidFill>
                <a:schemeClr val="bg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18A2DC0-1A55-4E49-9BCB-14AB16034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190" y="3677920"/>
            <a:ext cx="6113780" cy="22288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EC6A069-BC5A-488D-B85C-BB702131D94C}"/>
              </a:ext>
            </a:extLst>
          </p:cNvPr>
          <p:cNvSpPr txBox="1">
            <a:spLocks/>
          </p:cNvSpPr>
          <p:nvPr/>
        </p:nvSpPr>
        <p:spPr>
          <a:xfrm>
            <a:off x="1212533" y="5906770"/>
            <a:ext cx="10339390" cy="5766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chemeClr val="bg1"/>
                </a:solidFill>
              </a:rPr>
              <a:t>Để truy cập vào trang Web em làm như thế nào?</a:t>
            </a:r>
          </a:p>
        </p:txBody>
      </p:sp>
    </p:spTree>
    <p:extLst>
      <p:ext uri="{BB962C8B-B14F-4D97-AF65-F5344CB8AC3E}">
        <p14:creationId xmlns:p14="http://schemas.microsoft.com/office/powerpoint/2010/main" val="3441665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1017216-A24F-4377-9827-D77BD7214F9C}"/>
              </a:ext>
            </a:extLst>
          </p:cNvPr>
          <p:cNvSpPr txBox="1">
            <a:spLocks/>
          </p:cNvSpPr>
          <p:nvPr/>
        </p:nvSpPr>
        <p:spPr>
          <a:xfrm>
            <a:off x="1212533" y="90198"/>
            <a:ext cx="9905998" cy="12204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CHỦ ĐỀ C: TỔ CHỨC LƯU TRỮ, TÌM KIẾM VÀ TRAO ĐỔI THÔNG TIN</a:t>
            </a:r>
            <a:endParaRPr lang="vi-VN" sz="32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830333F-2975-455E-84C4-6017139A0FCA}"/>
              </a:ext>
            </a:extLst>
          </p:cNvPr>
          <p:cNvSpPr txBox="1">
            <a:spLocks/>
          </p:cNvSpPr>
          <p:nvPr/>
        </p:nvSpPr>
        <p:spPr>
          <a:xfrm>
            <a:off x="1212533" y="1310640"/>
            <a:ext cx="9905998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2: Truy cập thông tin trên internet</a:t>
            </a:r>
            <a:endParaRPr lang="vi-VN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B9E809-4839-428A-84F6-5BBC84A01EEA}"/>
              </a:ext>
            </a:extLst>
          </p:cNvPr>
          <p:cNvSpPr txBox="1"/>
          <p:nvPr/>
        </p:nvSpPr>
        <p:spPr>
          <a:xfrm>
            <a:off x="985520" y="2001520"/>
            <a:ext cx="10718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u="sng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vi-VN" sz="2800" b="1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vi-VN" sz="2800" b="1" u="sng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Trình duyệt Web </a:t>
            </a:r>
            <a:r>
              <a:rPr lang="vi-VN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  <a:r>
              <a:rPr lang="vi-VN" sz="2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học sinh đọc SGK </a:t>
            </a:r>
            <a:r>
              <a:rPr lang="vi-VN" sz="2800" b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trang </a:t>
            </a:r>
            <a:r>
              <a:rPr lang="vi-VN" sz="2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35,36. </a:t>
            </a:r>
            <a:r>
              <a:rPr lang="vi-V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endParaRPr lang="vi-VN" sz="2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0F74E-ECD9-417F-A487-7FA3123C01C1}"/>
              </a:ext>
            </a:extLst>
          </p:cNvPr>
          <p:cNvSpPr txBox="1"/>
          <p:nvPr/>
        </p:nvSpPr>
        <p:spPr>
          <a:xfrm>
            <a:off x="985520" y="2704550"/>
            <a:ext cx="10718800" cy="1083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</a:t>
            </a:r>
            <a:r>
              <a:rPr lang="vi-VN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Trình duyệt web( web browser): là tên gọi chung của phần mềm để hiển thị thông tin dưới dạng các trang web trên WWW.</a:t>
            </a:r>
            <a:endParaRPr lang="vi-VN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D1496F-AB17-47D7-B3D7-A4976DC31385}"/>
              </a:ext>
            </a:extLst>
          </p:cNvPr>
          <p:cNvSpPr txBox="1"/>
          <p:nvPr/>
        </p:nvSpPr>
        <p:spPr>
          <a:xfrm>
            <a:off x="985520" y="3927531"/>
            <a:ext cx="10718800" cy="1083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</a:t>
            </a:r>
            <a:r>
              <a:rPr lang="vi-VN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Để truy cập vào một trang web, chỉ cần mở trình duyệt web và gõ địa chỉ của trang web đó vào ô địa chỉ trong cửa sổ của trình duyệt.</a:t>
            </a:r>
            <a:endParaRPr lang="vi-VN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43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1DDCA80-4FEE-4423-834A-D04DC568E513}"/>
              </a:ext>
            </a:extLst>
          </p:cNvPr>
          <p:cNvSpPr txBox="1">
            <a:spLocks/>
          </p:cNvSpPr>
          <p:nvPr/>
        </p:nvSpPr>
        <p:spPr>
          <a:xfrm>
            <a:off x="1212533" y="90198"/>
            <a:ext cx="9905998" cy="12204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CHỦ ĐỀ C: TỔ CHỨC LƯU TRỮ, TÌM KIẾM VÀ TRAO ĐỔI THÔNG TIN</a:t>
            </a:r>
            <a:endParaRPr lang="vi-VN" sz="32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3C770B6-6D83-45C2-81A6-4653D63BD72C}"/>
              </a:ext>
            </a:extLst>
          </p:cNvPr>
          <p:cNvSpPr txBox="1">
            <a:spLocks/>
          </p:cNvSpPr>
          <p:nvPr/>
        </p:nvSpPr>
        <p:spPr>
          <a:xfrm>
            <a:off x="1212533" y="1310640"/>
            <a:ext cx="9905998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2: Truy cập thông tin trên internet</a:t>
            </a:r>
            <a:endParaRPr lang="vi-VN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63D50A-CAD2-4958-B7B0-50C4FB8179BB}"/>
              </a:ext>
            </a:extLst>
          </p:cNvPr>
          <p:cNvSpPr txBox="1"/>
          <p:nvPr/>
        </p:nvSpPr>
        <p:spPr>
          <a:xfrm>
            <a:off x="985520" y="2704550"/>
            <a:ext cx="10718800" cy="15386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Câu 1: Em hãy mở trình duyệt web có trên máy tính để xem dự báo thời tiết ngày mai ở địa chỉ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hlinkClick r:id="rId2"/>
              </a:rPr>
              <a:t>https://www.nchmf.gov.vn</a:t>
            </a: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Theo em nội dung trên các trang web có thay đổi theo thời gian không?</a:t>
            </a:r>
            <a:endParaRPr lang="vi-VN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74FAF7-4927-4EFA-B2B2-CF814E933372}"/>
              </a:ext>
            </a:extLst>
          </p:cNvPr>
          <p:cNvSpPr txBox="1"/>
          <p:nvPr/>
        </p:nvSpPr>
        <p:spPr>
          <a:xfrm>
            <a:off x="4194921" y="2109351"/>
            <a:ext cx="39412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BÀI TẬP VẬN DỤNG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AB68FB-8B7F-4DBD-AF41-C9504FBB2D3A}"/>
              </a:ext>
            </a:extLst>
          </p:cNvPr>
          <p:cNvSpPr txBox="1"/>
          <p:nvPr/>
        </p:nvSpPr>
        <p:spPr>
          <a:xfrm>
            <a:off x="985520" y="4593980"/>
            <a:ext cx="10718800" cy="1043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Trả lời: </a:t>
            </a:r>
            <a:r>
              <a:rPr lang="vi-VN" sz="2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Nội dung các trang web sẽ thay đổi và được cập nhật liên tục theo thời gian.</a:t>
            </a:r>
            <a:endParaRPr lang="vi-VN" sz="2800" dirty="0">
              <a:solidFill>
                <a:schemeClr val="accent4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13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83850BA-4153-402D-BA52-BD60CB8B4131}"/>
              </a:ext>
            </a:extLst>
          </p:cNvPr>
          <p:cNvSpPr txBox="1">
            <a:spLocks/>
          </p:cNvSpPr>
          <p:nvPr/>
        </p:nvSpPr>
        <p:spPr>
          <a:xfrm>
            <a:off x="1212533" y="90198"/>
            <a:ext cx="9905998" cy="12204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CHỦ ĐỀ C: TỔ CHỨC LƯU TRỮ, TÌM KIẾM VÀ TRAO ĐỔI THÔNG TIN</a:t>
            </a:r>
            <a:endParaRPr lang="vi-VN" sz="32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D6A9247-26FA-4EB8-8FCE-065DD990E194}"/>
              </a:ext>
            </a:extLst>
          </p:cNvPr>
          <p:cNvSpPr txBox="1">
            <a:spLocks/>
          </p:cNvSpPr>
          <p:nvPr/>
        </p:nvSpPr>
        <p:spPr>
          <a:xfrm>
            <a:off x="1212533" y="1310640"/>
            <a:ext cx="9905998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2: Truy cập thông tin trên internet</a:t>
            </a:r>
            <a:endParaRPr lang="vi-VN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406239-D8B1-40B7-9999-706790AC5C88}"/>
              </a:ext>
            </a:extLst>
          </p:cNvPr>
          <p:cNvSpPr txBox="1"/>
          <p:nvPr/>
        </p:nvSpPr>
        <p:spPr>
          <a:xfrm>
            <a:off x="985520" y="2704550"/>
            <a:ext cx="10718800" cy="1043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Câu 2: Em sẽ sử dụng những website nào sau đây để tra cứu một số từ mới bằng tiếng Anh?</a:t>
            </a:r>
            <a:endParaRPr lang="vi-VN" sz="2800" dirty="0">
              <a:solidFill>
                <a:srgbClr val="FFFF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0C7784-E1A2-41ED-BF10-E76D3332BB20}"/>
              </a:ext>
            </a:extLst>
          </p:cNvPr>
          <p:cNvSpPr txBox="1"/>
          <p:nvPr/>
        </p:nvSpPr>
        <p:spPr>
          <a:xfrm>
            <a:off x="985520" y="4050202"/>
            <a:ext cx="10718800" cy="547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1) http://dantri.com.vn</a:t>
            </a:r>
            <a:endParaRPr lang="vi-VN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FF7785-64EA-497C-AAAB-CAF6ED544F07}"/>
              </a:ext>
            </a:extLst>
          </p:cNvPr>
          <p:cNvSpPr txBox="1"/>
          <p:nvPr/>
        </p:nvSpPr>
        <p:spPr>
          <a:xfrm>
            <a:off x="985520" y="4790892"/>
            <a:ext cx="10718800" cy="547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2) http://dictionary.cambridge.org</a:t>
            </a:r>
            <a:endParaRPr lang="vi-VN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03D152-43A8-48C0-AE9A-985F72F81FAF}"/>
              </a:ext>
            </a:extLst>
          </p:cNvPr>
          <p:cNvSpPr txBox="1"/>
          <p:nvPr/>
        </p:nvSpPr>
        <p:spPr>
          <a:xfrm>
            <a:off x="909320" y="5531582"/>
            <a:ext cx="10718800" cy="547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2800" b="1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3) http://languages.oup.com</a:t>
            </a:r>
            <a:endParaRPr lang="vi-VN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74FAF7-4927-4EFA-B2B2-CF814E933372}"/>
              </a:ext>
            </a:extLst>
          </p:cNvPr>
          <p:cNvSpPr txBox="1"/>
          <p:nvPr/>
        </p:nvSpPr>
        <p:spPr>
          <a:xfrm>
            <a:off x="4194921" y="2109351"/>
            <a:ext cx="39412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BÀI TẬP VẬN DỤNG</a:t>
            </a:r>
            <a:endParaRPr lang="vi-VN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40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B2BDC75-194A-4C8E-90A8-1AA290D4ADFE}"/>
              </a:ext>
            </a:extLst>
          </p:cNvPr>
          <p:cNvSpPr txBox="1">
            <a:spLocks/>
          </p:cNvSpPr>
          <p:nvPr/>
        </p:nvSpPr>
        <p:spPr>
          <a:xfrm>
            <a:off x="1212533" y="90198"/>
            <a:ext cx="9905998" cy="12204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CHỦ ĐỀ C: TỔ CHỨC LƯU TRỮ, TÌM KIẾM VÀ TRAO ĐỔI THÔNG TIN</a:t>
            </a:r>
            <a:endParaRPr lang="vi-VN" sz="32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D8D8E09-4E90-40BC-AB15-29774BC04DBE}"/>
              </a:ext>
            </a:extLst>
          </p:cNvPr>
          <p:cNvSpPr txBox="1">
            <a:spLocks/>
          </p:cNvSpPr>
          <p:nvPr/>
        </p:nvSpPr>
        <p:spPr>
          <a:xfrm>
            <a:off x="1212533" y="1310640"/>
            <a:ext cx="9905998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2: Truy cập thông tin trên internet</a:t>
            </a:r>
            <a:endParaRPr lang="vi-VN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9155D-72C5-4A50-9A8A-19CAC2DB75B4}"/>
              </a:ext>
            </a:extLst>
          </p:cNvPr>
          <p:cNvSpPr txBox="1"/>
          <p:nvPr/>
        </p:nvSpPr>
        <p:spPr>
          <a:xfrm>
            <a:off x="985520" y="2704550"/>
            <a:ext cx="10718800" cy="547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Câu 3: Trong các câu sau, câu nào đúng? Giải thích?</a:t>
            </a:r>
            <a:endParaRPr lang="vi-VN" sz="2800" dirty="0">
              <a:solidFill>
                <a:srgbClr val="FFFF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52DBE6-DBC8-485E-85D8-37B4F1A01B88}"/>
              </a:ext>
            </a:extLst>
          </p:cNvPr>
          <p:cNvSpPr txBox="1"/>
          <p:nvPr/>
        </p:nvSpPr>
        <p:spPr>
          <a:xfrm>
            <a:off x="985520" y="3429000"/>
            <a:ext cx="10718800" cy="547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2800" b="1" dirty="0">
                <a:solidFill>
                  <a:schemeClr val="tx2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1) WWW là mạng lưới các website trên Internet.</a:t>
            </a:r>
            <a:endParaRPr lang="vi-VN" sz="2800" dirty="0">
              <a:solidFill>
                <a:schemeClr val="tx2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EDB48E-90CF-454C-A23F-942BBC036C08}"/>
              </a:ext>
            </a:extLst>
          </p:cNvPr>
          <p:cNvSpPr txBox="1"/>
          <p:nvPr/>
        </p:nvSpPr>
        <p:spPr>
          <a:xfrm>
            <a:off x="985520" y="4098460"/>
            <a:ext cx="10718800" cy="1043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28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2) Cần phải khởi động tất cả các trình duyệt mới có thể truy cập được thông tin trên WWW.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5BDBD9-C4ED-461D-B911-5B252B2189B0}"/>
              </a:ext>
            </a:extLst>
          </p:cNvPr>
          <p:cNvSpPr txBox="1"/>
          <p:nvPr/>
        </p:nvSpPr>
        <p:spPr>
          <a:xfrm>
            <a:off x="985520" y="5263889"/>
            <a:ext cx="10718800" cy="1043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2800" b="1" dirty="0">
                <a:solidFill>
                  <a:schemeClr val="tx2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3) Chỉ cần khởi động trình duyệt Web là lập tức truy cập được trang Web tin tức.</a:t>
            </a:r>
            <a:endParaRPr lang="vi-VN" sz="2800" b="1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74FAF7-4927-4EFA-B2B2-CF814E933372}"/>
              </a:ext>
            </a:extLst>
          </p:cNvPr>
          <p:cNvSpPr txBox="1"/>
          <p:nvPr/>
        </p:nvSpPr>
        <p:spPr>
          <a:xfrm>
            <a:off x="4194921" y="2109351"/>
            <a:ext cx="39412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BÀI TẬP VẬN DỤNG</a:t>
            </a:r>
            <a:endParaRPr lang="vi-VN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11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8ADCBA2-7831-415A-9B15-9EF11B31412A}"/>
              </a:ext>
            </a:extLst>
          </p:cNvPr>
          <p:cNvSpPr txBox="1">
            <a:spLocks/>
          </p:cNvSpPr>
          <p:nvPr/>
        </p:nvSpPr>
        <p:spPr>
          <a:xfrm>
            <a:off x="1212533" y="90198"/>
            <a:ext cx="9905998" cy="12204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CHỦ ĐỀ C: TỔ CHỨC LƯU TRỮ, TÌM KIẾM VÀ TRAO ĐỔI THÔNG TIN</a:t>
            </a:r>
            <a:endParaRPr lang="vi-VN" sz="32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F039C69-886E-422A-9B86-562607F262BD}"/>
              </a:ext>
            </a:extLst>
          </p:cNvPr>
          <p:cNvSpPr txBox="1">
            <a:spLocks/>
          </p:cNvSpPr>
          <p:nvPr/>
        </p:nvSpPr>
        <p:spPr>
          <a:xfrm>
            <a:off x="1212533" y="1310640"/>
            <a:ext cx="9905998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2: Truy cập thông tin trên internet</a:t>
            </a:r>
            <a:endParaRPr lang="vi-VN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B3CD6A-F46A-450F-AA5D-FCE61D341387}"/>
              </a:ext>
            </a:extLst>
          </p:cNvPr>
          <p:cNvSpPr txBox="1"/>
          <p:nvPr/>
        </p:nvSpPr>
        <p:spPr>
          <a:xfrm>
            <a:off x="4958080" y="2001520"/>
            <a:ext cx="26212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DẶN DÒ</a:t>
            </a:r>
            <a:r>
              <a:rPr lang="vi-VN" sz="28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 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6F778B-4764-47C0-8E0B-1C7CB37CB484}"/>
              </a:ext>
            </a:extLst>
          </p:cNvPr>
          <p:cNvSpPr txBox="1"/>
          <p:nvPr/>
        </p:nvSpPr>
        <p:spPr>
          <a:xfrm>
            <a:off x="802640" y="2704550"/>
            <a:ext cx="10901680" cy="1083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2800" b="1" dirty="0">
                <a:solidFill>
                  <a:schemeClr val="tx2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 Các em học bài và xem trước BÀI 3: GIỚI THIỆU MÁY TÌM KIẾM (SGK trang 38 đến 40).</a:t>
            </a:r>
            <a:endParaRPr lang="vi-VN" sz="2800" dirty="0">
              <a:solidFill>
                <a:schemeClr val="tx2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0A7FD2-7F65-4E59-85D5-66E3F859B875}"/>
              </a:ext>
            </a:extLst>
          </p:cNvPr>
          <p:cNvSpPr txBox="1"/>
          <p:nvPr/>
        </p:nvSpPr>
        <p:spPr>
          <a:xfrm>
            <a:off x="817880" y="3747721"/>
            <a:ext cx="10901680" cy="1083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vi-VN" sz="2800" b="1" dirty="0">
                <a:solidFill>
                  <a:schemeClr val="tx2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 Tuần sau các em tự học </a:t>
            </a:r>
            <a:r>
              <a:rPr lang="vi-VN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 </a:t>
            </a:r>
            <a:r>
              <a:rPr lang="vi-VN" sz="2800" b="1" dirty="0">
                <a:solidFill>
                  <a:schemeClr val="tx2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3: GIỚI THIỆU MÁY TÌM </a:t>
            </a:r>
            <a:r>
              <a:rPr lang="vi-VN" sz="28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KIẾM </a:t>
            </a:r>
            <a:r>
              <a:rPr lang="vi-VN" sz="2800" b="1" dirty="0">
                <a:solidFill>
                  <a:schemeClr val="tx2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và ghi chép bài vở đầy đủ vào trong tập.</a:t>
            </a:r>
            <a:endParaRPr lang="vi-VN" sz="2800" dirty="0">
              <a:solidFill>
                <a:schemeClr val="tx2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28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6E3BDD9-E1B0-4BA6-8C2E-82F0850F8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533" y="90198"/>
            <a:ext cx="9905998" cy="1220442"/>
          </a:xfrm>
        </p:spPr>
        <p:txBody>
          <a:bodyPr>
            <a:normAutofit/>
          </a:bodyPr>
          <a:lstStyle/>
          <a:p>
            <a:pPr algn="ctr"/>
            <a:r>
              <a:rPr lang="vi-VN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 ĐỀ C: TỔ CHỨC LƯU TRỮ, TÌM KIẾM VÀ TRAO ĐỔI THÔNG TIN</a:t>
            </a:r>
            <a:endParaRPr lang="vi-VN" sz="32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5216ED2-62CA-4E11-8F35-BCA7A82AD956}"/>
              </a:ext>
            </a:extLst>
          </p:cNvPr>
          <p:cNvSpPr txBox="1">
            <a:spLocks/>
          </p:cNvSpPr>
          <p:nvPr/>
        </p:nvSpPr>
        <p:spPr>
          <a:xfrm>
            <a:off x="1212533" y="1310640"/>
            <a:ext cx="9905998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2: Truy cập thông tin trên internet</a:t>
            </a:r>
            <a:endParaRPr lang="vi-VN" sz="32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CD1ED58-0D80-477F-BCA7-EE785152A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530" y="2023082"/>
            <a:ext cx="9905999" cy="690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2800" b="1" u="sng" dirty="0">
                <a:solidFill>
                  <a:srgbClr val="002060"/>
                </a:solidFill>
              </a:rPr>
              <a:t>Hoạt động 1: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590F580-5A52-4EFC-A69F-80DE4C55856D}"/>
              </a:ext>
            </a:extLst>
          </p:cNvPr>
          <p:cNvSpPr txBox="1">
            <a:spLocks/>
          </p:cNvSpPr>
          <p:nvPr/>
        </p:nvSpPr>
        <p:spPr>
          <a:xfrm>
            <a:off x="1920869" y="2795863"/>
            <a:ext cx="8948899" cy="690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 viết tắt của cụm từ nào sau đây?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9B5FD88-7796-4C4F-BD0E-34D67C9E309C}"/>
              </a:ext>
            </a:extLst>
          </p:cNvPr>
          <p:cNvSpPr txBox="1">
            <a:spLocks/>
          </p:cNvSpPr>
          <p:nvPr/>
        </p:nvSpPr>
        <p:spPr>
          <a:xfrm>
            <a:off x="1212531" y="3649924"/>
            <a:ext cx="4192590" cy="69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chemeClr val="tx2">
                    <a:lumMod val="75000"/>
                  </a:schemeClr>
                </a:solidFill>
              </a:rPr>
              <a:t>a. World Win Web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90C0423-0006-4D26-BF11-20934856927C}"/>
              </a:ext>
            </a:extLst>
          </p:cNvPr>
          <p:cNvSpPr txBox="1">
            <a:spLocks/>
          </p:cNvSpPr>
          <p:nvPr/>
        </p:nvSpPr>
        <p:spPr>
          <a:xfrm>
            <a:off x="1212532" y="4340804"/>
            <a:ext cx="4192590" cy="69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chemeClr val="tx2">
                    <a:lumMod val="75000"/>
                  </a:schemeClr>
                </a:solidFill>
              </a:rPr>
              <a:t>b. World Wide Web 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78CB537-6DA4-4894-AA18-6F7455135F2D}"/>
              </a:ext>
            </a:extLst>
          </p:cNvPr>
          <p:cNvSpPr txBox="1">
            <a:spLocks/>
          </p:cNvSpPr>
          <p:nvPr/>
        </p:nvSpPr>
        <p:spPr>
          <a:xfrm>
            <a:off x="1212530" y="5031684"/>
            <a:ext cx="4192591" cy="69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chemeClr val="tx2">
                    <a:lumMod val="75000"/>
                  </a:schemeClr>
                </a:solidFill>
              </a:rPr>
              <a:t>c. Windows Wide Web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6E1D2F8-6C7B-4929-BB95-0424C14D13D0}"/>
              </a:ext>
            </a:extLst>
          </p:cNvPr>
          <p:cNvSpPr txBox="1">
            <a:spLocks/>
          </p:cNvSpPr>
          <p:nvPr/>
        </p:nvSpPr>
        <p:spPr>
          <a:xfrm>
            <a:off x="1212531" y="5722564"/>
            <a:ext cx="4192590" cy="69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chemeClr val="tx2">
                    <a:lumMod val="75000"/>
                  </a:schemeClr>
                </a:solidFill>
              </a:rPr>
              <a:t>d. World Wired Web </a:t>
            </a:r>
          </a:p>
        </p:txBody>
      </p:sp>
    </p:spTree>
    <p:extLst>
      <p:ext uri="{BB962C8B-B14F-4D97-AF65-F5344CB8AC3E}">
        <p14:creationId xmlns:p14="http://schemas.microsoft.com/office/powerpoint/2010/main" val="14824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 build="p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68FDF20-4781-490C-8AA4-D0C21FE86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533" y="90198"/>
            <a:ext cx="9905998" cy="1220442"/>
          </a:xfrm>
        </p:spPr>
        <p:txBody>
          <a:bodyPr>
            <a:normAutofit/>
          </a:bodyPr>
          <a:lstStyle/>
          <a:p>
            <a:pPr algn="ctr"/>
            <a:r>
              <a:rPr lang="vi-VN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 ĐỀ C: TỔ CHỨC LƯU TRỮ, TÌM KIẾM VÀ TRAO ĐỔI THÔNG TIN</a:t>
            </a:r>
            <a:endParaRPr lang="vi-VN" sz="32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CECAF61-192C-418B-9F26-FCC35D0A3B12}"/>
              </a:ext>
            </a:extLst>
          </p:cNvPr>
          <p:cNvSpPr txBox="1">
            <a:spLocks/>
          </p:cNvSpPr>
          <p:nvPr/>
        </p:nvSpPr>
        <p:spPr>
          <a:xfrm>
            <a:off x="1212533" y="1310640"/>
            <a:ext cx="9905998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2: Truy cập thông tin trên internet</a:t>
            </a:r>
            <a:endParaRPr lang="vi-VN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43CC3ED-D9A9-4834-9FC7-55777462C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530" y="2023082"/>
            <a:ext cx="9905999" cy="690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2800" b="1" u="sng" dirty="0">
                <a:solidFill>
                  <a:srgbClr val="002060"/>
                </a:solidFill>
              </a:rPr>
              <a:t>Hoạt động 1: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C66B524-E922-4E5D-ADBF-1F4B50CF83B6}"/>
              </a:ext>
            </a:extLst>
          </p:cNvPr>
          <p:cNvSpPr txBox="1">
            <a:spLocks/>
          </p:cNvSpPr>
          <p:nvPr/>
        </p:nvSpPr>
        <p:spPr>
          <a:xfrm>
            <a:off x="3620451" y="2023082"/>
            <a:ext cx="7718109" cy="69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2800" b="1" dirty="0"/>
              <a:t>Giải thích ý nghĩa của 4 từ tiếng Anh sau ?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AA46018-F49C-462F-A650-B1FF3C6FF70A}"/>
              </a:ext>
            </a:extLst>
          </p:cNvPr>
          <p:cNvSpPr txBox="1">
            <a:spLocks/>
          </p:cNvSpPr>
          <p:nvPr/>
        </p:nvSpPr>
        <p:spPr>
          <a:xfrm>
            <a:off x="1212527" y="2713962"/>
            <a:ext cx="1459553" cy="69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rgbClr val="FFFF00"/>
                </a:solidFill>
              </a:rPr>
              <a:t>World :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44A1EBF-CF4C-428F-B59C-7706E20BCB20}"/>
              </a:ext>
            </a:extLst>
          </p:cNvPr>
          <p:cNvSpPr txBox="1">
            <a:spLocks/>
          </p:cNvSpPr>
          <p:nvPr/>
        </p:nvSpPr>
        <p:spPr>
          <a:xfrm>
            <a:off x="1212527" y="3401004"/>
            <a:ext cx="1266513" cy="69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rgbClr val="FFFF00"/>
                </a:solidFill>
              </a:rPr>
              <a:t>Wide :</a:t>
            </a:r>
            <a:r>
              <a:rPr lang="vi-VN" sz="28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0AE1A5C-7A18-42D1-B318-2865659BA953}"/>
              </a:ext>
            </a:extLst>
          </p:cNvPr>
          <p:cNvSpPr txBox="1">
            <a:spLocks/>
          </p:cNvSpPr>
          <p:nvPr/>
        </p:nvSpPr>
        <p:spPr>
          <a:xfrm>
            <a:off x="1212527" y="4088046"/>
            <a:ext cx="1266513" cy="69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rgbClr val="FFFF00"/>
                </a:solidFill>
              </a:rPr>
              <a:t>Web : 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36B8E14-B739-45D1-844B-10763561FBDA}"/>
              </a:ext>
            </a:extLst>
          </p:cNvPr>
          <p:cNvSpPr txBox="1">
            <a:spLocks/>
          </p:cNvSpPr>
          <p:nvPr/>
        </p:nvSpPr>
        <p:spPr>
          <a:xfrm>
            <a:off x="1212527" y="4775088"/>
            <a:ext cx="1855793" cy="69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rgbClr val="FFFF00"/>
                </a:solidFill>
              </a:rPr>
              <a:t>Browser :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0CCE0C3-CFEE-4F53-BA8A-ED404BA36B2A}"/>
              </a:ext>
            </a:extLst>
          </p:cNvPr>
          <p:cNvSpPr txBox="1">
            <a:spLocks/>
          </p:cNvSpPr>
          <p:nvPr/>
        </p:nvSpPr>
        <p:spPr>
          <a:xfrm>
            <a:off x="2479040" y="2717800"/>
            <a:ext cx="3095313" cy="69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chemeClr val="tx2">
                    <a:lumMod val="75000"/>
                  </a:schemeClr>
                </a:solidFill>
              </a:rPr>
              <a:t>Thế giới.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FC570D-9B33-4C04-A3DE-212DBA5EF954}"/>
              </a:ext>
            </a:extLst>
          </p:cNvPr>
          <p:cNvSpPr txBox="1">
            <a:spLocks/>
          </p:cNvSpPr>
          <p:nvPr/>
        </p:nvSpPr>
        <p:spPr>
          <a:xfrm>
            <a:off x="2348853" y="3375604"/>
            <a:ext cx="3095313" cy="69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chemeClr val="tx2">
                    <a:lumMod val="75000"/>
                  </a:schemeClr>
                </a:solidFill>
              </a:rPr>
              <a:t>Rộng lớn. 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E0FC081-1AA7-4895-A504-65B0E31221E9}"/>
              </a:ext>
            </a:extLst>
          </p:cNvPr>
          <p:cNvSpPr txBox="1">
            <a:spLocks/>
          </p:cNvSpPr>
          <p:nvPr/>
        </p:nvSpPr>
        <p:spPr>
          <a:xfrm>
            <a:off x="2286001" y="4080370"/>
            <a:ext cx="8178799" cy="69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chemeClr val="tx2">
                    <a:lumMod val="75000"/>
                  </a:schemeClr>
                </a:solidFill>
              </a:rPr>
              <a:t>Tập hợp các văn bản, hình ảnh, tệp tin tài liệu. 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5875EAD-D9A4-4114-AAEB-22A2E4ABE629}"/>
              </a:ext>
            </a:extLst>
          </p:cNvPr>
          <p:cNvSpPr txBox="1">
            <a:spLocks/>
          </p:cNvSpPr>
          <p:nvPr/>
        </p:nvSpPr>
        <p:spPr>
          <a:xfrm>
            <a:off x="2993713" y="4742012"/>
            <a:ext cx="4151953" cy="69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chemeClr val="tx2">
                    <a:lumMod val="75000"/>
                  </a:schemeClr>
                </a:solidFill>
              </a:rPr>
              <a:t>Trình duyệt. </a:t>
            </a:r>
          </a:p>
        </p:txBody>
      </p:sp>
    </p:spTree>
    <p:extLst>
      <p:ext uri="{BB962C8B-B14F-4D97-AF65-F5344CB8AC3E}">
        <p14:creationId xmlns:p14="http://schemas.microsoft.com/office/powerpoint/2010/main" val="296333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  <p:bldP spid="11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E901865-9BDA-4D1D-ABE7-C1592A266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533" y="90198"/>
            <a:ext cx="9905998" cy="1220442"/>
          </a:xfrm>
        </p:spPr>
        <p:txBody>
          <a:bodyPr>
            <a:normAutofit/>
          </a:bodyPr>
          <a:lstStyle/>
          <a:p>
            <a:pPr algn="ctr"/>
            <a:r>
              <a:rPr lang="vi-VN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 ĐỀ C: TỔ CHỨC LƯU TRỮ, TÌM KIẾM VÀ TRAO ĐỔI THÔNG TIN</a:t>
            </a:r>
            <a:endParaRPr lang="vi-VN" sz="32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680CF94-20D5-49EC-BB10-103BF677D65F}"/>
              </a:ext>
            </a:extLst>
          </p:cNvPr>
          <p:cNvSpPr txBox="1">
            <a:spLocks/>
          </p:cNvSpPr>
          <p:nvPr/>
        </p:nvSpPr>
        <p:spPr>
          <a:xfrm>
            <a:off x="1212533" y="1310640"/>
            <a:ext cx="9905998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2: Truy cập thông tin trên internet</a:t>
            </a:r>
            <a:endParaRPr lang="vi-VN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9371FB5-E3D1-41F2-9473-9BB1B99F7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530" y="2023082"/>
            <a:ext cx="10339390" cy="690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2800" b="1" u="sng" dirty="0">
                <a:solidFill>
                  <a:srgbClr val="002060"/>
                </a:solidFill>
              </a:rPr>
              <a:t>Hoạt động 2</a:t>
            </a:r>
            <a:r>
              <a:rPr lang="vi-VN" sz="2800" b="1" dirty="0">
                <a:solidFill>
                  <a:srgbClr val="002060"/>
                </a:solidFill>
              </a:rPr>
              <a:t>: </a:t>
            </a:r>
            <a:r>
              <a:rPr lang="vi-VN" sz="2800" b="1" dirty="0"/>
              <a:t>Học sinh đọc SGK và trả lời các câu hỏi sau: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5392236-E971-4077-949D-D8FB542C2FA4}"/>
              </a:ext>
            </a:extLst>
          </p:cNvPr>
          <p:cNvSpPr txBox="1">
            <a:spLocks/>
          </p:cNvSpPr>
          <p:nvPr/>
        </p:nvSpPr>
        <p:spPr>
          <a:xfrm>
            <a:off x="1212530" y="2713962"/>
            <a:ext cx="10837230" cy="11061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chemeClr val="tx2"/>
                </a:solidFill>
              </a:rPr>
              <a:t>1. Từ một trang web người đọc có thể di chuyển đến 1 trang web khác không?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DA25B68-4E15-4B2F-A0EB-A91A9CD61D1F}"/>
              </a:ext>
            </a:extLst>
          </p:cNvPr>
          <p:cNvSpPr txBox="1">
            <a:spLocks/>
          </p:cNvSpPr>
          <p:nvPr/>
        </p:nvSpPr>
        <p:spPr>
          <a:xfrm>
            <a:off x="1212530" y="3820160"/>
            <a:ext cx="10339390" cy="69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2800" b="1" dirty="0">
                <a:solidFill>
                  <a:schemeClr val="tx2"/>
                </a:solidFill>
              </a:rPr>
              <a:t>2. World Wide Web là gì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4B60A8C-D454-4544-A07F-D6DDF8D1A251}"/>
              </a:ext>
            </a:extLst>
          </p:cNvPr>
          <p:cNvSpPr txBox="1">
            <a:spLocks/>
          </p:cNvSpPr>
          <p:nvPr/>
        </p:nvSpPr>
        <p:spPr>
          <a:xfrm>
            <a:off x="1212530" y="4511040"/>
            <a:ext cx="10339390" cy="69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2800" b="1" dirty="0">
                <a:solidFill>
                  <a:schemeClr val="tx2"/>
                </a:solidFill>
              </a:rPr>
              <a:t>3. World Wide Web có lợi ích gì?</a:t>
            </a:r>
          </a:p>
        </p:txBody>
      </p:sp>
    </p:spTree>
    <p:extLst>
      <p:ext uri="{BB962C8B-B14F-4D97-AF65-F5344CB8AC3E}">
        <p14:creationId xmlns:p14="http://schemas.microsoft.com/office/powerpoint/2010/main" val="380220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FB1E6E3-ED9E-464D-8DE9-C41627C05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533" y="90198"/>
            <a:ext cx="9905998" cy="1220442"/>
          </a:xfrm>
        </p:spPr>
        <p:txBody>
          <a:bodyPr>
            <a:normAutofit/>
          </a:bodyPr>
          <a:lstStyle/>
          <a:p>
            <a:pPr algn="ctr"/>
            <a:r>
              <a:rPr lang="vi-VN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 ĐỀ C: TỔ CHỨC LƯU TRỮ, TÌM KIẾM VÀ TRAO ĐỔI THÔNG TIN</a:t>
            </a:r>
            <a:endParaRPr lang="vi-VN" sz="32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928C896-D585-4F07-B51D-FA85254D44ED}"/>
              </a:ext>
            </a:extLst>
          </p:cNvPr>
          <p:cNvSpPr txBox="1">
            <a:spLocks/>
          </p:cNvSpPr>
          <p:nvPr/>
        </p:nvSpPr>
        <p:spPr>
          <a:xfrm>
            <a:off x="1212533" y="1310640"/>
            <a:ext cx="9905998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2: Truy cập thông tin trên internet</a:t>
            </a:r>
            <a:endParaRPr lang="vi-VN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A4E945A-B277-42CC-8337-DAC7356E6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530" y="2023082"/>
            <a:ext cx="10339390" cy="690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2800" b="1" u="sng" dirty="0">
                <a:solidFill>
                  <a:srgbClr val="002060"/>
                </a:solidFill>
              </a:rPr>
              <a:t>Hoạt động 2</a:t>
            </a:r>
            <a:r>
              <a:rPr lang="vi-VN" sz="2800" b="1" dirty="0">
                <a:solidFill>
                  <a:srgbClr val="002060"/>
                </a:solidFill>
              </a:rPr>
              <a:t>: </a:t>
            </a:r>
            <a:r>
              <a:rPr lang="vi-VN" sz="2800" b="1" dirty="0"/>
              <a:t>Trả lời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59C2EF3-792B-4F51-A123-A3E4E8047361}"/>
              </a:ext>
            </a:extLst>
          </p:cNvPr>
          <p:cNvSpPr txBox="1">
            <a:spLocks/>
          </p:cNvSpPr>
          <p:nvPr/>
        </p:nvSpPr>
        <p:spPr>
          <a:xfrm>
            <a:off x="1212530" y="2713962"/>
            <a:ext cx="10837230" cy="11061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chemeClr val="tx2"/>
                </a:solidFill>
              </a:rPr>
              <a:t>1. Từ một trang web người đọc có thể di chuyển đến nhiều trang web khác bất kỳ.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B839024-5F26-44E7-A1B7-420613A8C42F}"/>
              </a:ext>
            </a:extLst>
          </p:cNvPr>
          <p:cNvSpPr txBox="1">
            <a:spLocks/>
          </p:cNvSpPr>
          <p:nvPr/>
        </p:nvSpPr>
        <p:spPr>
          <a:xfrm>
            <a:off x="1212530" y="3820160"/>
            <a:ext cx="10339390" cy="11061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2800" b="1" dirty="0">
                <a:solidFill>
                  <a:schemeClr val="tx2"/>
                </a:solidFill>
              </a:rPr>
              <a:t>2. World Wide Web( www): là mạng lưới các website được liên kết với nhau trên Internet. 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41C5D5F-F416-4D01-9A0E-343E7717AD94}"/>
              </a:ext>
            </a:extLst>
          </p:cNvPr>
          <p:cNvSpPr txBox="1">
            <a:spLocks/>
          </p:cNvSpPr>
          <p:nvPr/>
        </p:nvSpPr>
        <p:spPr>
          <a:xfrm>
            <a:off x="1293810" y="4926358"/>
            <a:ext cx="10339390" cy="138300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vi-VN" sz="7000" b="1" dirty="0">
                <a:solidFill>
                  <a:schemeClr val="tx2"/>
                </a:solidFill>
              </a:rPr>
              <a:t>3. World Wide Web có lợi ích: giúp tìm kiếm và thu thập thông tin, chia sẻ suy nghĩ và khám phá của mình với mọi người.</a:t>
            </a:r>
            <a:endParaRPr lang="vi-VN" sz="70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vi-VN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29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D6D2C1B-DB73-44A9-B55B-89AB7392C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533" y="90198"/>
            <a:ext cx="9905998" cy="1220442"/>
          </a:xfrm>
        </p:spPr>
        <p:txBody>
          <a:bodyPr>
            <a:normAutofit/>
          </a:bodyPr>
          <a:lstStyle/>
          <a:p>
            <a:pPr algn="ctr"/>
            <a:r>
              <a:rPr lang="vi-VN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 ĐỀ C: TỔ CHỨC LƯU TRỮ, TÌM KIẾM VÀ TRAO ĐỔI THÔNG TIN</a:t>
            </a:r>
            <a:endParaRPr lang="vi-VN" sz="32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F470250-236A-443C-98BF-7570C9C83DD4}"/>
              </a:ext>
            </a:extLst>
          </p:cNvPr>
          <p:cNvSpPr txBox="1">
            <a:spLocks/>
          </p:cNvSpPr>
          <p:nvPr/>
        </p:nvSpPr>
        <p:spPr>
          <a:xfrm>
            <a:off x="1212533" y="1310640"/>
            <a:ext cx="9905998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2: Truy cập thông tin trên internet</a:t>
            </a:r>
            <a:endParaRPr lang="vi-VN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C67F79-D630-48B9-AE92-0855C3F3325F}"/>
              </a:ext>
            </a:extLst>
          </p:cNvPr>
          <p:cNvSpPr txBox="1"/>
          <p:nvPr/>
        </p:nvSpPr>
        <p:spPr>
          <a:xfrm>
            <a:off x="1212532" y="2001520"/>
            <a:ext cx="102885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World Wide Web </a:t>
            </a:r>
            <a:r>
              <a:rPr lang="vi-VN" sz="28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  <a:r>
              <a:rPr lang="vi-VN" sz="28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học sinh đọc SGK Tin học, quyển 1, trang 35 </a:t>
            </a:r>
            <a:r>
              <a:rPr lang="vi-VN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endParaRPr lang="vi-VN" sz="28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7C687E-6016-4A64-9252-22F8E376144B}"/>
              </a:ext>
            </a:extLst>
          </p:cNvPr>
          <p:cNvSpPr txBox="1"/>
          <p:nvPr/>
        </p:nvSpPr>
        <p:spPr>
          <a:xfrm>
            <a:off x="1212532" y="2725409"/>
            <a:ext cx="10288587" cy="1083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</a:t>
            </a:r>
            <a:r>
              <a:rPr lang="en-US" sz="2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vi-VN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Hệ </a:t>
            </a:r>
            <a:r>
              <a:rPr lang="vi-V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thống các website có liên kết với nhau trên Internet được gọi là World Wide Web( gọi tắt là Web, viết tắt WWW ).</a:t>
            </a:r>
            <a:endParaRPr lang="vi-VN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7B5333-0712-401F-BF01-0D7EE6902FC7}"/>
              </a:ext>
            </a:extLst>
          </p:cNvPr>
          <p:cNvSpPr txBox="1"/>
          <p:nvPr/>
        </p:nvSpPr>
        <p:spPr>
          <a:xfrm>
            <a:off x="1130299" y="3969249"/>
            <a:ext cx="10370820" cy="1083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</a:t>
            </a:r>
            <a:r>
              <a:rPr lang="vi-VN" sz="28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WWW tạo thuận lợi cho việc tìm kiếm và thu thập thông tin, chia sẻ suy nghĩ và khám phá của mình với mọi người.</a:t>
            </a:r>
            <a:endParaRPr lang="vi-VN" sz="2800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4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3BDFAFF-3F27-42C9-A6D1-0A01B494C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533" y="90198"/>
            <a:ext cx="9905998" cy="1220442"/>
          </a:xfrm>
        </p:spPr>
        <p:txBody>
          <a:bodyPr>
            <a:normAutofit/>
          </a:bodyPr>
          <a:lstStyle/>
          <a:p>
            <a:pPr algn="ctr"/>
            <a:r>
              <a:rPr lang="vi-VN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 ĐỀ C: TỔ CHỨC LƯU TRỮ, TÌM KIẾM VÀ TRAO ĐỔI THÔNG TIN</a:t>
            </a:r>
            <a:endParaRPr lang="vi-VN" sz="32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45538B9-7D7D-458D-B566-293446E3237B}"/>
              </a:ext>
            </a:extLst>
          </p:cNvPr>
          <p:cNvSpPr txBox="1">
            <a:spLocks/>
          </p:cNvSpPr>
          <p:nvPr/>
        </p:nvSpPr>
        <p:spPr>
          <a:xfrm>
            <a:off x="1212533" y="1310640"/>
            <a:ext cx="9905998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2: Truy cập thông tin trên internet</a:t>
            </a:r>
            <a:endParaRPr lang="vi-VN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DCCF5F9-ED79-4423-80AA-4DDA36513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530" y="2023082"/>
            <a:ext cx="10339390" cy="690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2800" b="1" u="sng" dirty="0">
                <a:solidFill>
                  <a:srgbClr val="002060"/>
                </a:solidFill>
              </a:rPr>
              <a:t>Hoạt động 3</a:t>
            </a:r>
            <a:r>
              <a:rPr lang="vi-VN" sz="2800" b="1" dirty="0">
                <a:solidFill>
                  <a:srgbClr val="002060"/>
                </a:solidFill>
              </a:rPr>
              <a:t>: </a:t>
            </a:r>
            <a:r>
              <a:rPr lang="vi-VN" sz="2800" b="1" dirty="0"/>
              <a:t>Phân biệt Internet và World Wide Web?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B286469-8F02-4F35-AB42-B25698187F42}"/>
              </a:ext>
            </a:extLst>
          </p:cNvPr>
          <p:cNvSpPr txBox="1">
            <a:spLocks/>
          </p:cNvSpPr>
          <p:nvPr/>
        </p:nvSpPr>
        <p:spPr>
          <a:xfrm>
            <a:off x="1212530" y="2713962"/>
            <a:ext cx="10562910" cy="69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rgbClr val="002060"/>
                </a:solidFill>
              </a:rPr>
              <a:t>* Giống nhau: Là hai phần của một tổng thể (Mạng toàn cầu).</a:t>
            </a:r>
            <a:endParaRPr lang="vi-VN" sz="2800" b="1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D345C8E-1267-44C9-8B25-ECBC49AA129B}"/>
              </a:ext>
            </a:extLst>
          </p:cNvPr>
          <p:cNvSpPr txBox="1">
            <a:spLocks/>
          </p:cNvSpPr>
          <p:nvPr/>
        </p:nvSpPr>
        <p:spPr>
          <a:xfrm>
            <a:off x="1212530" y="3404842"/>
            <a:ext cx="10562910" cy="69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rgbClr val="002060"/>
                </a:solidFill>
              </a:rPr>
              <a:t>* Khác nhau: </a:t>
            </a:r>
            <a:endParaRPr lang="vi-VN" sz="2800" b="1" dirty="0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95431689-BDC3-4783-AA3B-1429EC30BB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288710"/>
              </p:ext>
            </p:extLst>
          </p:nvPr>
        </p:nvGraphicFramePr>
        <p:xfrm>
          <a:off x="1212530" y="4204546"/>
          <a:ext cx="10339390" cy="2325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0432">
                  <a:extLst>
                    <a:ext uri="{9D8B030D-6E8A-4147-A177-3AD203B41FA5}">
                      <a16:colId xmlns:a16="http://schemas.microsoft.com/office/drawing/2014/main" val="2553284749"/>
                    </a:ext>
                  </a:extLst>
                </a:gridCol>
                <a:gridCol w="5158958">
                  <a:extLst>
                    <a:ext uri="{9D8B030D-6E8A-4147-A177-3AD203B41FA5}">
                      <a16:colId xmlns:a16="http://schemas.microsoft.com/office/drawing/2014/main" val="4050070942"/>
                    </a:ext>
                  </a:extLst>
                </a:gridCol>
              </a:tblGrid>
              <a:tr h="541444">
                <a:tc>
                  <a:txBody>
                    <a:bodyPr/>
                    <a:lstStyle/>
                    <a:p>
                      <a:pPr algn="ctr"/>
                      <a:r>
                        <a:rPr lang="vi-VN" sz="2500" dirty="0">
                          <a:solidFill>
                            <a:srgbClr val="FF0000"/>
                          </a:solidFill>
                        </a:rPr>
                        <a:t>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500" dirty="0">
                          <a:solidFill>
                            <a:srgbClr val="FF0000"/>
                          </a:solidFill>
                        </a:rPr>
                        <a:t>World Wide Web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32623"/>
                  </a:ext>
                </a:extLst>
              </a:tr>
              <a:tr h="541444">
                <a:tc>
                  <a:txBody>
                    <a:bodyPr/>
                    <a:lstStyle/>
                    <a:p>
                      <a:r>
                        <a:rPr lang="vi-VN" sz="2000" dirty="0"/>
                        <a:t>Nguồn gốc: 1960.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000" dirty="0"/>
                        <a:t>Nguồn gốc: 1989.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64298"/>
                  </a:ext>
                </a:extLst>
              </a:tr>
              <a:tr h="541444">
                <a:tc>
                  <a:txBody>
                    <a:bodyPr/>
                    <a:lstStyle/>
                    <a:p>
                      <a:r>
                        <a:rPr lang="vi-VN" sz="2000" dirty="0"/>
                        <a:t>Là phần cứng, thiết bị.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000" dirty="0"/>
                        <a:t>Là phần mềm: hình ảnh, âm thanh, văn bản,...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656534"/>
                  </a:ext>
                </a:extLst>
              </a:tr>
              <a:tr h="541444">
                <a:tc>
                  <a:txBody>
                    <a:bodyPr/>
                    <a:lstStyle/>
                    <a:p>
                      <a:r>
                        <a:rPr lang="vi-VN" sz="2000" dirty="0"/>
                        <a:t>Hoạt động độc lập, không phụ thuộc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2000" dirty="0"/>
                        <a:t>Phụ thuộc vào Internet mới hoạt động được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137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5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B338884-2CEB-452C-8FB0-A1896E826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533" y="90198"/>
            <a:ext cx="9905998" cy="1220442"/>
          </a:xfrm>
        </p:spPr>
        <p:txBody>
          <a:bodyPr>
            <a:normAutofit/>
          </a:bodyPr>
          <a:lstStyle/>
          <a:p>
            <a:pPr algn="ctr"/>
            <a:r>
              <a:rPr lang="vi-VN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 ĐỀ C: TỔ CHỨC LƯU TRỮ, TÌM KIẾM VÀ TRAO ĐỔI THÔNG TIN</a:t>
            </a:r>
            <a:endParaRPr lang="vi-VN" sz="32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C8BF638-5738-47D5-B006-F30A5EB725C5}"/>
              </a:ext>
            </a:extLst>
          </p:cNvPr>
          <p:cNvSpPr txBox="1">
            <a:spLocks/>
          </p:cNvSpPr>
          <p:nvPr/>
        </p:nvSpPr>
        <p:spPr>
          <a:xfrm>
            <a:off x="1212533" y="1310640"/>
            <a:ext cx="9905998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2: Truy cập thông tin trên internet</a:t>
            </a:r>
            <a:endParaRPr lang="vi-VN" sz="3200" dirty="0"/>
          </a:p>
        </p:txBody>
      </p:sp>
      <p:pic>
        <p:nvPicPr>
          <p:cNvPr id="1026" name="Picture 2" descr="The Internet turns 25 in India. A timeline - The 1980s | The Economic Times">
            <a:extLst>
              <a:ext uri="{FF2B5EF4-FFF2-40B4-BE49-F238E27FC236}">
                <a16:creationId xmlns:a16="http://schemas.microsoft.com/office/drawing/2014/main" id="{7C2FAD6A-DAFF-42DB-AECB-A64E19F888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690" y="2358708"/>
            <a:ext cx="4893310" cy="3056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ORLD WIDE WEB LÀ GÌ MÀ ĐẾN GOOGLE DOODLE CŨNG KỶ NIỆM?">
            <a:extLst>
              <a:ext uri="{FF2B5EF4-FFF2-40B4-BE49-F238E27FC236}">
                <a16:creationId xmlns:a16="http://schemas.microsoft.com/office/drawing/2014/main" id="{6D6D17BD-358B-4C3E-B359-A4B67F303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221" y="2358708"/>
            <a:ext cx="4893310" cy="305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544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8E3F342-813A-4F58-ACDE-4F8897431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533" y="90198"/>
            <a:ext cx="9905998" cy="1220442"/>
          </a:xfrm>
        </p:spPr>
        <p:txBody>
          <a:bodyPr>
            <a:normAutofit/>
          </a:bodyPr>
          <a:lstStyle/>
          <a:p>
            <a:pPr algn="ctr"/>
            <a:r>
              <a:rPr lang="vi-VN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CHỦ ĐỀ C: TỔ CHỨC LƯU TRỮ, TÌM KIẾM VÀ TRAO ĐỔI THÔNG TIN</a:t>
            </a:r>
            <a:endParaRPr lang="vi-VN" sz="32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9950960-5639-4660-91B0-CC37EFD395D6}"/>
              </a:ext>
            </a:extLst>
          </p:cNvPr>
          <p:cNvSpPr txBox="1">
            <a:spLocks/>
          </p:cNvSpPr>
          <p:nvPr/>
        </p:nvSpPr>
        <p:spPr>
          <a:xfrm>
            <a:off x="1212533" y="1310640"/>
            <a:ext cx="9905998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vi-VN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Bài 2: Truy cập thông tin trên internet</a:t>
            </a:r>
            <a:endParaRPr lang="vi-VN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9BB8B8F-2041-452A-BAF6-78F40B2EE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530" y="2023082"/>
            <a:ext cx="10339390" cy="690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2800" b="1" u="sng" dirty="0">
                <a:solidFill>
                  <a:srgbClr val="002060"/>
                </a:solidFill>
              </a:rPr>
              <a:t>Hoạt động </a:t>
            </a:r>
            <a:r>
              <a:rPr lang="vi-VN" sz="2800" b="1" dirty="0">
                <a:solidFill>
                  <a:srgbClr val="002060"/>
                </a:solidFill>
              </a:rPr>
              <a:t>: </a:t>
            </a:r>
            <a:r>
              <a:rPr lang="vi-VN" sz="2800" b="1" dirty="0"/>
              <a:t>Em quan sát hình sau đây và cho biết: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78C7BF-E67A-451F-BCD0-A359EFE152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735524"/>
            <a:ext cx="6959600" cy="230383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7BA1958-AD61-4258-80B4-B1D23ACBFF2C}"/>
              </a:ext>
            </a:extLst>
          </p:cNvPr>
          <p:cNvSpPr txBox="1">
            <a:spLocks/>
          </p:cNvSpPr>
          <p:nvPr/>
        </p:nvSpPr>
        <p:spPr>
          <a:xfrm>
            <a:off x="1212530" y="5062164"/>
            <a:ext cx="10339390" cy="5766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rgbClr val="FFFF00"/>
                </a:solidFill>
              </a:rPr>
              <a:t>Các biểu tượng trên là gì? Dùng vào việc gì?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770FC97-1883-4BF1-AB00-156933C9DA41}"/>
              </a:ext>
            </a:extLst>
          </p:cNvPr>
          <p:cNvSpPr txBox="1">
            <a:spLocks/>
          </p:cNvSpPr>
          <p:nvPr/>
        </p:nvSpPr>
        <p:spPr>
          <a:xfrm>
            <a:off x="1303970" y="5775848"/>
            <a:ext cx="10339390" cy="9919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vi-VN" sz="2800" b="1" dirty="0">
                <a:solidFill>
                  <a:srgbClr val="FFFF00"/>
                </a:solidFill>
              </a:rPr>
              <a:t>Trả lời: Các biểu tượng trên còn gọi là phần mềm ứng dụng, dùng để tìm kiếm thông tin. Đây là trình duyệt Web.</a:t>
            </a:r>
          </a:p>
        </p:txBody>
      </p:sp>
    </p:spTree>
    <p:extLst>
      <p:ext uri="{BB962C8B-B14F-4D97-AF65-F5344CB8AC3E}">
        <p14:creationId xmlns:p14="http://schemas.microsoft.com/office/powerpoint/2010/main" val="376922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235</TotalTime>
  <Words>1201</Words>
  <Application>Microsoft Office PowerPoint</Application>
  <PresentationFormat>Widescreen</PresentationFormat>
  <Paragraphs>97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Times New Roman</vt:lpstr>
      <vt:lpstr>Trebuchet MS</vt:lpstr>
      <vt:lpstr>Tw Cen MT</vt:lpstr>
      <vt:lpstr>Wingdings</vt:lpstr>
      <vt:lpstr>Circuit</vt:lpstr>
      <vt:lpstr>CHỦ ĐỀ C: TỔ CHỨC LƯU TRỮ, TÌM KIẾM VÀ TRAO ĐỔI THÔNG TIN</vt:lpstr>
      <vt:lpstr>CHỦ ĐỀ C: TỔ CHỨC LƯU TRỮ, TÌM KIẾM VÀ TRAO ĐỔI THÔNG TIN</vt:lpstr>
      <vt:lpstr>CHỦ ĐỀ C: TỔ CHỨC LƯU TRỮ, TÌM KIẾM VÀ TRAO ĐỔI THÔNG TIN</vt:lpstr>
      <vt:lpstr>CHỦ ĐỀ C: TỔ CHỨC LƯU TRỮ, TÌM KIẾM VÀ TRAO ĐỔI THÔNG TIN</vt:lpstr>
      <vt:lpstr>CHỦ ĐỀ C: TỔ CHỨC LƯU TRỮ, TÌM KIẾM VÀ TRAO ĐỔI THÔNG TIN</vt:lpstr>
      <vt:lpstr>CHỦ ĐỀ C: TỔ CHỨC LƯU TRỮ, TÌM KIẾM VÀ TRAO ĐỔI THÔNG TIN</vt:lpstr>
      <vt:lpstr>CHỦ ĐỀ C: TỔ CHỨC LƯU TRỮ, TÌM KIẾM VÀ TRAO ĐỔI THÔNG TIN</vt:lpstr>
      <vt:lpstr>CHỦ ĐỀ C: TỔ CHỨC LƯU TRỮ, TÌM KIẾM VÀ TRAO ĐỔI THÔNG TIN</vt:lpstr>
      <vt:lpstr>CHỦ ĐỀ C: TỔ CHỨC LƯU TRỮ, TÌM KIẾM VÀ TRAO ĐỔI THÔNG TIN</vt:lpstr>
      <vt:lpstr>CHỦ ĐỀ C: TỔ CHỨC LƯU TRỮ, TÌM KIẾM VÀ TRAO ĐỔI THÔNG TIN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Dat Tien</dc:creator>
  <cp:lastModifiedBy>Dieu Thuy</cp:lastModifiedBy>
  <cp:revision>22</cp:revision>
  <dcterms:created xsi:type="dcterms:W3CDTF">2021-11-06T02:14:38Z</dcterms:created>
  <dcterms:modified xsi:type="dcterms:W3CDTF">2021-11-21T12:59:17Z</dcterms:modified>
</cp:coreProperties>
</file>